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15" name="Google Shape;415;p16"/>
          <p:cNvSpPr txBox="1"/>
          <p:nvPr/>
        </p:nvSpPr>
        <p:spPr>
          <a:xfrm>
            <a:off x="231450" y="1915175"/>
            <a:ext cx="7309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rPr>
              <a:t>Completed initial investigation into user churn for Waze app. Data will be evaluated, models will be confirmed and action initiatives developed to see what can be done to prevent user churn.</a:t>
            </a:r>
            <a:endParaRPr>
              <a:solidFill>
                <a:schemeClr val="dk2"/>
              </a:solidFill>
            </a:endParaRPr>
          </a:p>
        </p:txBody>
      </p:sp>
      <p:sp>
        <p:nvSpPr>
          <p:cNvPr id="416" name="Google Shape;416;p16"/>
          <p:cNvSpPr/>
          <p:nvPr>
            <p:ph idx="2" type="pic"/>
          </p:nvPr>
        </p:nvSpPr>
        <p:spPr>
          <a:xfrm>
            <a:off x="4583375" y="3389400"/>
            <a:ext cx="3035400" cy="2495700"/>
          </a:xfrm>
          <a:prstGeom prst="rect">
            <a:avLst/>
          </a:prstGeom>
        </p:spPr>
      </p:sp>
      <p:sp>
        <p:nvSpPr>
          <p:cNvPr id="417" name="Google Shape;417;p16"/>
          <p:cNvSpPr txBox="1"/>
          <p:nvPr/>
        </p:nvSpPr>
        <p:spPr>
          <a:xfrm>
            <a:off x="4583375" y="595602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18" name="Google Shape;418;p16"/>
          <p:cNvGrpSpPr/>
          <p:nvPr/>
        </p:nvGrpSpPr>
        <p:grpSpPr>
          <a:xfrm>
            <a:off x="188700" y="665125"/>
            <a:ext cx="5190000" cy="771300"/>
            <a:chOff x="188700" y="665125"/>
            <a:chExt cx="5190000" cy="771300"/>
          </a:xfrm>
        </p:grpSpPr>
        <p:sp>
          <p:nvSpPr>
            <p:cNvPr id="419" name="Google Shape;419;p16"/>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WAZE Churn Prevention Stage 1</a:t>
              </a:r>
              <a:endParaRPr sz="1900">
                <a:solidFill>
                  <a:srgbClr val="000000"/>
                </a:solidFill>
                <a:latin typeface="Google Sans SemiBold"/>
                <a:ea typeface="Google Sans SemiBold"/>
                <a:cs typeface="Google Sans SemiBold"/>
                <a:sym typeface="Google Sans SemiBold"/>
              </a:endParaRPr>
            </a:p>
          </p:txBody>
        </p:sp>
        <p:sp>
          <p:nvSpPr>
            <p:cNvPr id="420" name="Google Shape;420;p16"/>
            <p:cNvSpPr txBox="1"/>
            <p:nvPr/>
          </p:nvSpPr>
          <p:spPr>
            <a:xfrm>
              <a:off x="188700" y="1036225"/>
              <a:ext cx="47607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How to keep our users coming back</a:t>
              </a:r>
              <a:endParaRPr>
                <a:solidFill>
                  <a:srgbClr val="000000"/>
                </a:solidFill>
                <a:latin typeface="Roboto"/>
                <a:ea typeface="Roboto"/>
                <a:cs typeface="Roboto"/>
                <a:sym typeface="Roboto"/>
              </a:endParaRPr>
            </a:p>
          </p:txBody>
        </p:sp>
      </p:grpSp>
      <p:pic>
        <p:nvPicPr>
          <p:cNvPr id="421" name="Google Shape;421;p16"/>
          <p:cNvPicPr preferRelativeResize="0"/>
          <p:nvPr/>
        </p:nvPicPr>
        <p:blipFill rotWithShape="1">
          <a:blip r:embed="rId3">
            <a:alphaModFix/>
          </a:blip>
          <a:srcRect b="3064" l="4693" r="3453" t="2068"/>
          <a:stretch/>
        </p:blipFill>
        <p:spPr>
          <a:xfrm>
            <a:off x="3921275" y="3389400"/>
            <a:ext cx="3697500" cy="3490641"/>
          </a:xfrm>
          <a:prstGeom prst="rect">
            <a:avLst/>
          </a:prstGeom>
          <a:noFill/>
          <a:ln>
            <a:noFill/>
          </a:ln>
        </p:spPr>
      </p:pic>
      <p:sp>
        <p:nvSpPr>
          <p:cNvPr id="422" name="Google Shape;422;p16"/>
          <p:cNvSpPr txBox="1"/>
          <p:nvPr/>
        </p:nvSpPr>
        <p:spPr>
          <a:xfrm>
            <a:off x="562150" y="4260300"/>
            <a:ext cx="2276400" cy="52035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chemeClr val="dk1"/>
                </a:solidFill>
                <a:latin typeface="Google Sans"/>
                <a:ea typeface="Google Sans"/>
                <a:cs typeface="Google Sans"/>
                <a:sym typeface="Google Sans"/>
              </a:rPr>
              <a:t>1. The data had 700 records missing values in the label category, displaying a pattern. </a:t>
            </a:r>
            <a:endParaRPr sz="1000">
              <a:solidFill>
                <a:schemeClr val="dk1"/>
              </a:solidFill>
              <a:latin typeface="Google Sans"/>
              <a:ea typeface="Google Sans"/>
              <a:cs typeface="Google Sans"/>
              <a:sym typeface="Google Sans"/>
            </a:endParaRPr>
          </a:p>
          <a:p>
            <a:pPr indent="0" lvl="0" marL="457200" rtl="0" algn="l">
              <a:spcBef>
                <a:spcPts val="1000"/>
              </a:spcBef>
              <a:spcAft>
                <a:spcPts val="0"/>
              </a:spcAft>
              <a:buNone/>
            </a:pPr>
            <a:r>
              <a:rPr lang="en" sz="1000">
                <a:solidFill>
                  <a:schemeClr val="dk1"/>
                </a:solidFill>
                <a:latin typeface="Google Sans"/>
                <a:ea typeface="Google Sans"/>
                <a:cs typeface="Google Sans"/>
                <a:sym typeface="Google Sans"/>
              </a:rPr>
              <a:t>2. The median value factors out the possibility of extreme outlying data points to skew the result.</a:t>
            </a:r>
            <a:endParaRPr sz="1000">
              <a:solidFill>
                <a:schemeClr val="dk1"/>
              </a:solidFill>
              <a:latin typeface="Google Sans"/>
              <a:ea typeface="Google Sans"/>
              <a:cs typeface="Google Sans"/>
              <a:sym typeface="Google Sans"/>
            </a:endParaRPr>
          </a:p>
          <a:p>
            <a:pPr indent="0" lvl="0" marL="457200" rtl="0" algn="l">
              <a:spcBef>
                <a:spcPts val="1000"/>
              </a:spcBef>
              <a:spcAft>
                <a:spcPts val="0"/>
              </a:spcAft>
              <a:buNone/>
            </a:pPr>
            <a:r>
              <a:rPr lang="en" sz="1000">
                <a:solidFill>
                  <a:schemeClr val="dk1"/>
                </a:solidFill>
                <a:latin typeface="Google Sans"/>
                <a:ea typeface="Google Sans"/>
                <a:cs typeface="Google Sans"/>
                <a:sym typeface="Google Sans"/>
              </a:rPr>
              <a:t>3. Will be investigating further into "superdrivers" and why churners seem to have higher amounts of driving across the board.</a:t>
            </a:r>
            <a:endParaRPr sz="1000">
              <a:solidFill>
                <a:schemeClr val="dk1"/>
              </a:solidFill>
              <a:latin typeface="Google Sans"/>
              <a:ea typeface="Google Sans"/>
              <a:cs typeface="Google Sans"/>
              <a:sym typeface="Google Sans"/>
            </a:endParaRPr>
          </a:p>
          <a:p>
            <a:pPr indent="0" lvl="0" marL="457200" rtl="0" algn="l">
              <a:spcBef>
                <a:spcPts val="1000"/>
              </a:spcBef>
              <a:spcAft>
                <a:spcPts val="0"/>
              </a:spcAft>
              <a:buNone/>
            </a:pPr>
            <a:r>
              <a:rPr lang="en" sz="1000">
                <a:solidFill>
                  <a:schemeClr val="dk1"/>
                </a:solidFill>
                <a:latin typeface="Google Sans"/>
                <a:ea typeface="Google Sans"/>
                <a:cs typeface="Google Sans"/>
                <a:sym typeface="Google Sans"/>
              </a:rPr>
              <a:t>4. 64 percent were iPhone users and 36 percent were Android users.</a:t>
            </a:r>
            <a:endParaRPr sz="1000">
              <a:solidFill>
                <a:schemeClr val="dk1"/>
              </a:solidFill>
              <a:latin typeface="Google Sans"/>
              <a:ea typeface="Google Sans"/>
              <a:cs typeface="Google Sans"/>
              <a:sym typeface="Google Sans"/>
            </a:endParaRPr>
          </a:p>
          <a:p>
            <a:pPr indent="0" lvl="0" marL="457200" rtl="0" algn="l">
              <a:spcBef>
                <a:spcPts val="1000"/>
              </a:spcBef>
              <a:spcAft>
                <a:spcPts val="0"/>
              </a:spcAft>
              <a:buNone/>
            </a:pPr>
            <a:r>
              <a:rPr lang="en" sz="1000">
                <a:solidFill>
                  <a:schemeClr val="dk1"/>
                </a:solidFill>
                <a:latin typeface="Google Sans"/>
                <a:ea typeface="Google Sans"/>
                <a:cs typeface="Google Sans"/>
                <a:sym typeface="Google Sans"/>
              </a:rPr>
              <a:t>5. Churned users tended to drive more overall and retained users would use the app twice as much as the ones who churned.</a:t>
            </a:r>
            <a:endParaRPr sz="1000">
              <a:solidFill>
                <a:schemeClr val="dk1"/>
              </a:solidFill>
              <a:latin typeface="Google Sans"/>
              <a:ea typeface="Google Sans"/>
              <a:cs typeface="Google Sans"/>
              <a:sym typeface="Google Sans"/>
            </a:endParaRPr>
          </a:p>
          <a:p>
            <a:pPr indent="0" lvl="0" marL="457200" rtl="0" algn="l">
              <a:spcBef>
                <a:spcPts val="1000"/>
              </a:spcBef>
              <a:spcAft>
                <a:spcPts val="0"/>
              </a:spcAft>
              <a:buNone/>
            </a:pPr>
            <a:r>
              <a:rPr lang="en" sz="1000">
                <a:solidFill>
                  <a:schemeClr val="dk1"/>
                </a:solidFill>
                <a:latin typeface="Google Sans"/>
                <a:ea typeface="Google Sans"/>
                <a:cs typeface="Google Sans"/>
                <a:sym typeface="Google Sans"/>
              </a:rPr>
              <a:t>6. There were twice as many churners for both Android and iphone users.</a:t>
            </a:r>
            <a:endParaRPr sz="1000">
              <a:solidFill>
                <a:schemeClr val="dk1"/>
              </a:solidFill>
              <a:latin typeface="Google Sans"/>
              <a:ea typeface="Google Sans"/>
              <a:cs typeface="Google Sans"/>
              <a:sym typeface="Google Sans"/>
            </a:endParaRPr>
          </a:p>
          <a:p>
            <a:pPr indent="0" lvl="0" marL="457200" rtl="0" algn="l">
              <a:spcBef>
                <a:spcPts val="1000"/>
              </a:spcBef>
              <a:spcAft>
                <a:spcPts val="0"/>
              </a:spcAft>
              <a:buNone/>
            </a:pPr>
            <a:r>
              <a:t/>
            </a:r>
            <a:endParaRPr sz="1000">
              <a:solidFill>
                <a:schemeClr val="dk1"/>
              </a:solidFill>
              <a:latin typeface="Google Sans"/>
              <a:ea typeface="Google Sans"/>
              <a:cs typeface="Google Sans"/>
              <a:sym typeface="Google Sans"/>
            </a:endParaRPr>
          </a:p>
          <a:p>
            <a:pPr indent="0" lvl="0" marL="457200" rtl="0" algn="l">
              <a:spcBef>
                <a:spcPts val="1000"/>
              </a:spcBef>
              <a:spcAft>
                <a:spcPts val="0"/>
              </a:spcAft>
              <a:buNone/>
            </a:pPr>
            <a:r>
              <a:t/>
            </a:r>
            <a:endParaRPr sz="700">
              <a:solidFill>
                <a:schemeClr val="dk1"/>
              </a:solidFill>
              <a:latin typeface="Google Sans"/>
              <a:ea typeface="Google Sans"/>
              <a:cs typeface="Google Sans"/>
              <a:sym typeface="Google Sans"/>
            </a:endParaRPr>
          </a:p>
          <a:p>
            <a:pPr indent="0" lvl="0" marL="457200" rtl="0" algn="l">
              <a:spcBef>
                <a:spcPts val="1000"/>
              </a:spcBef>
              <a:spcAft>
                <a:spcPts val="1000"/>
              </a:spcAft>
              <a:buClr>
                <a:schemeClr val="dk1"/>
              </a:buClr>
              <a:buSzPts val="1100"/>
              <a:buFont typeface="Arial"/>
              <a:buNone/>
            </a:pPr>
            <a:r>
              <a:t/>
            </a:r>
            <a:endParaRPr sz="700">
              <a:solidFill>
                <a:schemeClr val="dk1"/>
              </a:solidFill>
              <a:latin typeface="Google Sans"/>
              <a:ea typeface="Google Sans"/>
              <a:cs typeface="Google Sans"/>
              <a:sym typeface="Google Sans"/>
            </a:endParaRPr>
          </a:p>
        </p:txBody>
      </p:sp>
      <p:sp>
        <p:nvSpPr>
          <p:cNvPr id="423" name="Google Shape;423;p16"/>
          <p:cNvSpPr txBox="1"/>
          <p:nvPr/>
        </p:nvSpPr>
        <p:spPr>
          <a:xfrm>
            <a:off x="3558275" y="7713375"/>
            <a:ext cx="3697500" cy="19368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sz="1500">
                <a:solidFill>
                  <a:schemeClr val="dk1"/>
                </a:solidFill>
                <a:latin typeface="Google Sans"/>
                <a:ea typeface="Google Sans"/>
                <a:cs typeface="Google Sans"/>
                <a:sym typeface="Google Sans"/>
              </a:rPr>
              <a:t>I would recommend looking into locations of users to see if there is a connection between location and churning. I would also see if there is a bias towards Android users churning more than iPhone users.</a:t>
            </a:r>
            <a:endParaRPr sz="1500">
              <a:solidFill>
                <a:schemeClr val="dk1"/>
              </a:solidFill>
              <a:latin typeface="Google Sans"/>
              <a:ea typeface="Google Sans"/>
              <a:cs typeface="Google Sans"/>
              <a:sym typeface="Google Sans"/>
            </a:endParaRPr>
          </a:p>
          <a:p>
            <a:pPr indent="0" lvl="0" marL="457200" rtl="0" algn="l">
              <a:spcBef>
                <a:spcPts val="1000"/>
              </a:spcBef>
              <a:spcAft>
                <a:spcPts val="1000"/>
              </a:spcAft>
              <a:buClr>
                <a:schemeClr val="dk1"/>
              </a:buClr>
              <a:buSzPts val="1100"/>
              <a:buFont typeface="Arial"/>
              <a:buNone/>
            </a:pPr>
            <a:r>
              <a:rPr lang="en" sz="1500">
                <a:solidFill>
                  <a:schemeClr val="dk1"/>
                </a:solidFill>
                <a:latin typeface="Google Sans"/>
                <a:ea typeface="Google Sans"/>
                <a:cs typeface="Google Sans"/>
                <a:sym typeface="Google Sans"/>
              </a:rPr>
              <a:t>In addition, our immediate next step will be moving onto model options,</a:t>
            </a:r>
            <a:endParaRPr sz="150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